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7" r:id="rId5"/>
    <p:sldId id="259" r:id="rId6"/>
    <p:sldId id="261" r:id="rId7"/>
    <p:sldId id="262" r:id="rId8"/>
    <p:sldId id="263" r:id="rId9"/>
    <p:sldId id="283" r:id="rId10"/>
    <p:sldId id="284" r:id="rId11"/>
    <p:sldId id="264" r:id="rId12"/>
    <p:sldId id="289" r:id="rId13"/>
    <p:sldId id="286" r:id="rId14"/>
    <p:sldId id="292" r:id="rId15"/>
    <p:sldId id="296" r:id="rId16"/>
    <p:sldId id="291" r:id="rId17"/>
    <p:sldId id="265" r:id="rId18"/>
    <p:sldId id="293" r:id="rId19"/>
    <p:sldId id="294" r:id="rId20"/>
    <p:sldId id="295" r:id="rId21"/>
    <p:sldId id="266" r:id="rId22"/>
    <p:sldId id="267" r:id="rId23"/>
    <p:sldId id="268" r:id="rId24"/>
    <p:sldId id="269" r:id="rId25"/>
    <p:sldId id="272" r:id="rId26"/>
    <p:sldId id="274" r:id="rId27"/>
    <p:sldId id="300" r:id="rId28"/>
    <p:sldId id="301" r:id="rId29"/>
    <p:sldId id="276" r:id="rId30"/>
    <p:sldId id="277" r:id="rId31"/>
    <p:sldId id="278" r:id="rId32"/>
    <p:sldId id="279" r:id="rId33"/>
    <p:sldId id="28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3" autoAdjust="0"/>
    <p:restoredTop sz="94660"/>
  </p:normalViewPr>
  <p:slideViewPr>
    <p:cSldViewPr snapToGrid="0">
      <p:cViewPr>
        <p:scale>
          <a:sx n="69" d="100"/>
          <a:sy n="69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4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7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3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7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2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8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1208-6016-4AAF-8D5D-81C2332F718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43EE-1BD1-46D3-BA5D-A6103028B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choolrun.com/what-is-decodi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llzone.com/word_lists/index.cfm" TargetMode="External"/><Relationship Id="rId2" Type="http://schemas.openxmlformats.org/officeDocument/2006/relationships/hyperlink" Target="https://spellingframe.co.uk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apton academy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41619" r="829" b="33521"/>
          <a:stretch/>
        </p:blipFill>
        <p:spPr bwMode="auto">
          <a:xfrm>
            <a:off x="3745421" y="211016"/>
            <a:ext cx="4300707" cy="10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948" y="1570277"/>
            <a:ext cx="93554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7200" dirty="0" smtClean="0">
                <a:latin typeface="Comic Sans MS" panose="030F0702030302020204" pitchFamily="66" charset="0"/>
              </a:rPr>
              <a:t>Spelling Information </a:t>
            </a:r>
          </a:p>
          <a:p>
            <a:pPr algn="ctr"/>
            <a:r>
              <a:rPr lang="en-GB" altLang="en-US" sz="7200" smtClean="0">
                <a:latin typeface="Comic Sans MS" panose="030F0702030302020204" pitchFamily="66" charset="0"/>
              </a:rPr>
              <a:t>September </a:t>
            </a:r>
            <a:r>
              <a:rPr lang="en-GB" altLang="en-US" sz="7200" smtClean="0">
                <a:latin typeface="Comic Sans MS" panose="030F0702030302020204" pitchFamily="66" charset="0"/>
              </a:rPr>
              <a:t>2021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Image result for sp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21" y="3878601"/>
            <a:ext cx="4185895" cy="27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" y="225082"/>
            <a:ext cx="1218314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EYFS (cont.)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Spelling is taught through the Letters and Sounds phonics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In </a:t>
            </a:r>
            <a:r>
              <a:rPr lang="en-GB" sz="3200" dirty="0" smtClean="0">
                <a:latin typeface="Comic Sans MS" panose="030F0702030302020204" pitchFamily="66" charset="0"/>
              </a:rPr>
              <a:t>Nursery (F1), children follow Phase 1 which helps to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develop their speaking and listening skills and linking of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sounds to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In Reception (F2), children start Phase 2 where they start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to blend and segment sounds to help them read and spell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words.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Most children should be on Phase 4 by the end of Reception.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>
                <a:latin typeface="Comic Sans MS" panose="030F0702030302020204" pitchFamily="66" charset="0"/>
              </a:rPr>
              <a:t>main aim of this phase is to consolidate the </a:t>
            </a:r>
            <a:r>
              <a:rPr lang="en-GB" sz="3200" dirty="0" smtClean="0">
                <a:latin typeface="Comic Sans MS" panose="030F0702030302020204" pitchFamily="66" charset="0"/>
              </a:rPr>
              <a:t>children's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knowledge </a:t>
            </a:r>
            <a:r>
              <a:rPr lang="en-GB" sz="3200" dirty="0">
                <a:latin typeface="Comic Sans MS" panose="030F0702030302020204" pitchFamily="66" charset="0"/>
              </a:rPr>
              <a:t>and to help them learn to read and </a:t>
            </a:r>
            <a:r>
              <a:rPr lang="en-GB" sz="3200" dirty="0" smtClean="0">
                <a:latin typeface="Comic Sans MS" panose="030F0702030302020204" pitchFamily="66" charset="0"/>
              </a:rPr>
              <a:t>spell </a:t>
            </a:r>
            <a:r>
              <a:rPr lang="en-GB" sz="3200" dirty="0">
                <a:latin typeface="Comic Sans MS" panose="030F0702030302020204" pitchFamily="66" charset="0"/>
              </a:rPr>
              <a:t>words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which </a:t>
            </a:r>
            <a:r>
              <a:rPr lang="en-GB" sz="3200" dirty="0">
                <a:latin typeface="Comic Sans MS" panose="030F0702030302020204" pitchFamily="66" charset="0"/>
              </a:rPr>
              <a:t>have adjacent consonants, such as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trap, string and milk.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75" y="0"/>
            <a:ext cx="1202604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Key Stage 1 and Key Stage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 statutory and non-statutory requirements are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set out in the English Appendix 1 of The National Curriculum.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Copy on dojo and website.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Has examples of words embodying each pattern taught for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each year group in KS1 and KS2.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Lists the common exception words for each year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group.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647114"/>
            <a:ext cx="11553804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u="sng" dirty="0" smtClean="0">
                <a:latin typeface="Comic Sans MS" panose="030F0702030302020204" pitchFamily="66" charset="0"/>
              </a:rPr>
              <a:t>Key Stage 1</a:t>
            </a: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endParaRPr lang="en-GB" sz="3800" dirty="0" smtClean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Children in KS1 continue to be taught spelling </a:t>
            </a:r>
            <a:endParaRPr lang="en-US" sz="3800" spc="-5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through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twice daily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phonics lessons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In these lessons they are taught spelling rules, </a:t>
            </a:r>
          </a:p>
          <a:p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atterns and common exception words.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These are  reinforced in English lessons and </a:t>
            </a:r>
          </a:p>
          <a:p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across the curriculum.</a:t>
            </a:r>
          </a:p>
          <a:p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416" y="215491"/>
            <a:ext cx="11676184" cy="511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490" marR="63500" algn="ctr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3800" u="sng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Year 1</a:t>
            </a: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By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 time children get to Year 1, most of them should be following Phase 4 of the Letters and Sounds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programme.</a:t>
            </a: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By the end of Year  1, they should have completed Phase </a:t>
            </a:r>
            <a:r>
              <a:rPr lang="en-GB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5.</a:t>
            </a:r>
            <a:endParaRPr lang="en-GB" sz="3800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79" y="409455"/>
            <a:ext cx="11676184" cy="652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490" marR="63500" algn="ctr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3800" u="sng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Year 2</a:t>
            </a: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By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 time children get to Year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2,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most of them should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have completed Phase 5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of the Letters and Sounds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programme.</a:t>
            </a: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By the end of Year 2, they should have completed Phase 6.</a:t>
            </a:r>
          </a:p>
          <a:p>
            <a:pPr marL="681990" marR="63500" indent="-571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In Phase 6, they will increase their accuracy in spelling and will be taught rules in line with the National Curriculum.</a:t>
            </a:r>
            <a:endParaRPr lang="en-GB" sz="3800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46" y="1252025"/>
            <a:ext cx="4525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Key Stage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776" y="2743200"/>
            <a:ext cx="114313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 National Curriculum splits spelling into Lower Key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Stage 2 (Years 3 and 4) and Upper Key Stage 2 (Years 5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and 6).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Each Year group will be taught a combination of spelling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rules and common exception words.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245" y="583219"/>
            <a:ext cx="1193475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Children in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KS2 are taught spelling in three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15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minute sessions a week.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these lessons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they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are taught spelling rules,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patterns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and common exception words.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These are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reinforced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in English 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lessons and across the curriculum.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Children who are still not secure in the phonics phases will receive further phonic tuition alongside class spelling and English lessons.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43" y="261701"/>
            <a:ext cx="1196513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Common Exception Words</a:t>
            </a:r>
          </a:p>
          <a:p>
            <a:endParaRPr lang="en-GB" sz="3200" u="sng" dirty="0" smtClean="0">
              <a:latin typeface="Comic Sans MS" panose="030F0702030302020204" pitchFamily="66" charset="0"/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Common </a:t>
            </a:r>
            <a:r>
              <a:rPr lang="en-GB" sz="3200" dirty="0">
                <a:latin typeface="Comic Sans MS" panose="030F0702030302020204" pitchFamily="66" charset="0"/>
              </a:rPr>
              <a:t>exception words are words in which the English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fontAlgn="t"/>
            <a:r>
              <a:rPr lang="en-GB" sz="3200" dirty="0" smtClean="0">
                <a:latin typeface="Comic Sans MS" panose="030F0702030302020204" pitchFamily="66" charset="0"/>
              </a:rPr>
              <a:t>Spelling </a:t>
            </a:r>
            <a:r>
              <a:rPr lang="en-GB" sz="3200" dirty="0">
                <a:latin typeface="Comic Sans MS" panose="030F0702030302020204" pitchFamily="66" charset="0"/>
              </a:rPr>
              <a:t>code works in an unusual or uncommon way.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They </a:t>
            </a:r>
            <a:r>
              <a:rPr lang="en-GB" sz="3200" dirty="0">
                <a:latin typeface="Comic Sans MS" panose="030F0702030302020204" pitchFamily="66" charset="0"/>
              </a:rPr>
              <a:t>are not words for which phonics 'doesn't work', but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fontAlgn="t"/>
            <a:r>
              <a:rPr lang="en-GB" sz="3200" dirty="0" smtClean="0">
                <a:latin typeface="Comic Sans MS" panose="030F0702030302020204" pitchFamily="66" charset="0"/>
              </a:rPr>
              <a:t>they </a:t>
            </a:r>
            <a:r>
              <a:rPr lang="en-GB" sz="3200" dirty="0">
                <a:latin typeface="Comic Sans MS" panose="030F0702030302020204" pitchFamily="66" charset="0"/>
              </a:rPr>
              <a:t>may be exceptions to spelling rules, or words </a:t>
            </a:r>
            <a:r>
              <a:rPr lang="en-GB" sz="3200" dirty="0" smtClean="0">
                <a:latin typeface="Comic Sans MS" panose="030F0702030302020204" pitchFamily="66" charset="0"/>
              </a:rPr>
              <a:t>which </a:t>
            </a:r>
            <a:r>
              <a:rPr lang="en-GB" sz="3200" dirty="0">
                <a:latin typeface="Comic Sans MS" panose="030F0702030302020204" pitchFamily="66" charset="0"/>
              </a:rPr>
              <a:t>use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fontAlgn="t"/>
            <a:r>
              <a:rPr lang="en-GB" sz="3200" dirty="0" smtClean="0">
                <a:latin typeface="Comic Sans MS" panose="030F0702030302020204" pitchFamily="66" charset="0"/>
              </a:rPr>
              <a:t>a </a:t>
            </a:r>
            <a:r>
              <a:rPr lang="en-GB" sz="3200" dirty="0">
                <a:latin typeface="Comic Sans MS" panose="030F0702030302020204" pitchFamily="66" charset="0"/>
              </a:rPr>
              <a:t>particular combination of letters to represent </a:t>
            </a:r>
            <a:r>
              <a:rPr lang="en-GB" sz="3200" dirty="0" smtClean="0">
                <a:latin typeface="Comic Sans MS" panose="030F0702030302020204" pitchFamily="66" charset="0"/>
              </a:rPr>
              <a:t>sound </a:t>
            </a:r>
          </a:p>
          <a:p>
            <a:pPr fontAlgn="t"/>
            <a:r>
              <a:rPr lang="en-GB" sz="3200" dirty="0" smtClean="0">
                <a:latin typeface="Comic Sans MS" panose="030F0702030302020204" pitchFamily="66" charset="0"/>
              </a:rPr>
              <a:t>patterns </a:t>
            </a:r>
            <a:r>
              <a:rPr lang="en-GB" sz="3200" dirty="0">
                <a:latin typeface="Comic Sans MS" panose="030F0702030302020204" pitchFamily="66" charset="0"/>
              </a:rPr>
              <a:t>in a rare or unique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They have been chosen because they are often used in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 child’s writing.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fontAlgn="t"/>
            <a:endParaRPr lang="en-GB" sz="32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86" y="608316"/>
            <a:ext cx="110478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3800" u="sng" dirty="0">
                <a:latin typeface="Comic Sans MS" panose="030F0702030302020204" pitchFamily="66" charset="0"/>
              </a:rPr>
              <a:t>High Frequency </a:t>
            </a:r>
            <a:r>
              <a:rPr lang="en-GB" sz="3800" u="sng" dirty="0" smtClean="0">
                <a:latin typeface="Comic Sans MS" panose="030F0702030302020204" pitchFamily="66" charset="0"/>
              </a:rPr>
              <a:t>Words</a:t>
            </a:r>
          </a:p>
          <a:p>
            <a:pPr fontAlgn="t"/>
            <a:endParaRPr lang="en-GB" sz="3800" u="sng" dirty="0">
              <a:latin typeface="Comic Sans MS" panose="030F0702030302020204" pitchFamily="66" charset="0"/>
            </a:endParaRP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GB" sz="3800" dirty="0">
                <a:latin typeface="Comic Sans MS" panose="030F0702030302020204" pitchFamily="66" charset="0"/>
              </a:rPr>
              <a:t>High frequency words are </a:t>
            </a:r>
            <a:r>
              <a:rPr lang="en-GB" sz="3800" dirty="0" smtClean="0">
                <a:latin typeface="Comic Sans MS" panose="030F0702030302020204" pitchFamily="66" charset="0"/>
              </a:rPr>
              <a:t>words </a:t>
            </a:r>
            <a:r>
              <a:rPr lang="en-GB" sz="3800" dirty="0">
                <a:latin typeface="Comic Sans MS" panose="030F0702030302020204" pitchFamily="66" charset="0"/>
              </a:rPr>
              <a:t>that appear very often in written texts. 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GB" sz="3800" dirty="0">
                <a:latin typeface="Comic Sans MS" panose="030F0702030302020204" pitchFamily="66" charset="0"/>
              </a:rPr>
              <a:t>They are a mixture of </a:t>
            </a:r>
            <a:r>
              <a:rPr lang="en-GB" sz="3800" dirty="0" smtClean="0">
                <a:latin typeface="Comic Sans MS" panose="030F0702030302020204" pitchFamily="66" charset="0"/>
              </a:rPr>
              <a:t>decodable words and tricky/exception words.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</a:rPr>
              <a:t>By the end of KS1, children should be able to spell all of the first 100 high frequency words.</a:t>
            </a:r>
          </a:p>
          <a:p>
            <a:pPr fontAlgn="t"/>
            <a:endParaRPr lang="en-GB" sz="3800" dirty="0" smtClean="0">
              <a:latin typeface="Comic Sans MS" panose="030F0702030302020204" pitchFamily="66" charset="0"/>
            </a:endParaRPr>
          </a:p>
          <a:p>
            <a:pPr fontAlgn="t"/>
            <a:endParaRPr lang="en-GB" sz="3800" dirty="0">
              <a:latin typeface="Comic Sans MS" panose="030F0702030302020204" pitchFamily="66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47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853" y="295422"/>
            <a:ext cx="87639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dirty="0" smtClean="0">
                <a:latin typeface="Comic Sans MS" panose="030F0702030302020204" pitchFamily="66" charset="0"/>
              </a:rPr>
              <a:t>High Frequency Words/Tricky Words</a:t>
            </a:r>
            <a:endParaRPr lang="en-GB" sz="3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6" y="1127274"/>
            <a:ext cx="1170544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In F2 and KS1, the children are taught the high frequency words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and tricky words alongside phonics.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These have been named ‘Animal Words’ at Glapton Academy and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have been grouped into blocks of 5 with each block having its own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animal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They are sent home in blocks of 5 and are closely aligned to the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phonics phases.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Initially, the children will practise reading these words but by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time they have reached Phase 3, they will be expected to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l</a:t>
            </a:r>
            <a:r>
              <a:rPr lang="en-GB" sz="2800" dirty="0" smtClean="0">
                <a:latin typeface="Comic Sans MS" panose="030F0702030302020204" pitchFamily="66" charset="0"/>
              </a:rPr>
              <a:t>earn how to spell these words too.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At first, the spelling will be oral but as soon as they are able to,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they should practise writing down the words too.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3433" y="771812"/>
            <a:ext cx="516840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Mrs </a:t>
            </a:r>
            <a:r>
              <a:rPr lang="en-GB" sz="3600" dirty="0" smtClean="0">
                <a:latin typeface="Comic Sans MS" panose="030F0702030302020204" pitchFamily="66" charset="0"/>
              </a:rPr>
              <a:t>Ralph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English </a:t>
            </a:r>
            <a:r>
              <a:rPr lang="en-GB" sz="3600" dirty="0" smtClean="0">
                <a:latin typeface="Comic Sans MS" panose="030F0702030302020204" pitchFamily="66" charset="0"/>
              </a:rPr>
              <a:t>Lead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Educational Visits Lead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Year 6 </a:t>
            </a:r>
            <a:r>
              <a:rPr lang="en-GB" sz="3600" dirty="0" smtClean="0">
                <a:latin typeface="Comic Sans MS" panose="030F0702030302020204" pitchFamily="66" charset="0"/>
              </a:rPr>
              <a:t>Teacher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Librarian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09" y="771812"/>
            <a:ext cx="3732646" cy="55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0" y="1294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7074" y="480871"/>
            <a:ext cx="115882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Once children reach Phase 5 ( Year 1), they will be need to practise reading and spelling the words they take home. They will take 10 words home to learn: 5 of these will be ‘Animal Words’ ; 5 will be phonically decodable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All children are expected to complete Phase 5 in Year 2 and most will have completed Phase 6  by the end of the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When children are on Phase 6, they will continue to take 10 words home: 5 </a:t>
            </a:r>
            <a:r>
              <a:rPr lang="en-GB" sz="2800" dirty="0">
                <a:latin typeface="Comic Sans MS" panose="030F0702030302020204" pitchFamily="66" charset="0"/>
              </a:rPr>
              <a:t>words </a:t>
            </a:r>
            <a:r>
              <a:rPr lang="en-GB" sz="2800" dirty="0" smtClean="0">
                <a:latin typeface="Comic Sans MS" panose="030F0702030302020204" pitchFamily="66" charset="0"/>
              </a:rPr>
              <a:t>will be ‘Animal Words’; 5 </a:t>
            </a:r>
            <a:r>
              <a:rPr lang="en-GB" sz="2800" dirty="0">
                <a:latin typeface="Comic Sans MS" panose="030F0702030302020204" pitchFamily="66" charset="0"/>
              </a:rPr>
              <a:t>words </a:t>
            </a:r>
            <a:r>
              <a:rPr lang="en-GB" sz="2800" dirty="0" smtClean="0">
                <a:latin typeface="Comic Sans MS" panose="030F0702030302020204" pitchFamily="66" charset="0"/>
              </a:rPr>
              <a:t>will </a:t>
            </a:r>
            <a:r>
              <a:rPr lang="en-GB" sz="2800" dirty="0">
                <a:latin typeface="Comic Sans MS" panose="030F0702030302020204" pitchFamily="66" charset="0"/>
              </a:rPr>
              <a:t>follow the </a:t>
            </a:r>
            <a:r>
              <a:rPr lang="en-GB" sz="2800" dirty="0" smtClean="0">
                <a:latin typeface="Comic Sans MS" panose="030F0702030302020204" pitchFamily="66" charset="0"/>
              </a:rPr>
              <a:t>patterns and rules </a:t>
            </a:r>
            <a:r>
              <a:rPr lang="en-GB" sz="2800" dirty="0">
                <a:latin typeface="Comic Sans MS" panose="030F0702030302020204" pitchFamily="66" charset="0"/>
              </a:rPr>
              <a:t>being taught </a:t>
            </a:r>
            <a:r>
              <a:rPr lang="en-GB" sz="2800" dirty="0" smtClean="0">
                <a:latin typeface="Comic Sans MS" panose="030F0702030302020204" pitchFamily="66" charset="0"/>
              </a:rPr>
              <a:t>in Phase 6 phonics.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By </a:t>
            </a:r>
            <a:r>
              <a:rPr lang="en-GB" sz="2800" dirty="0">
                <a:latin typeface="Comic Sans MS" panose="030F0702030302020204" pitchFamily="66" charset="0"/>
              </a:rPr>
              <a:t>the end of Year 2, children are </a:t>
            </a:r>
            <a:r>
              <a:rPr lang="en-GB" sz="2800" dirty="0" smtClean="0">
                <a:latin typeface="Comic Sans MS" panose="030F0702030302020204" pitchFamily="66" charset="0"/>
              </a:rPr>
              <a:t>expected </a:t>
            </a:r>
            <a:r>
              <a:rPr lang="en-GB" sz="2800" dirty="0">
                <a:latin typeface="Comic Sans MS" panose="030F0702030302020204" pitchFamily="66" charset="0"/>
              </a:rPr>
              <a:t>to be able to read </a:t>
            </a:r>
            <a:r>
              <a:rPr lang="en-GB" sz="2800" dirty="0" smtClean="0">
                <a:latin typeface="Comic Sans MS" panose="030F0702030302020204" pitchFamily="66" charset="0"/>
              </a:rPr>
              <a:t>and spell all of the ‘Animal Words’ which include Phase 6 tricky words and common exception words for Year  2.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/>
          <a:srcRect l="17782" t="15961" r="18569" b="6305"/>
          <a:stretch/>
        </p:blipFill>
        <p:spPr bwMode="auto">
          <a:xfrm>
            <a:off x="493103" y="323557"/>
            <a:ext cx="11450368" cy="6639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7055" y="5798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139" y="803644"/>
            <a:ext cx="103505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Key Stage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The common exception words are statutory and are a mixture of words children often use in their </a:t>
            </a:r>
            <a:r>
              <a:rPr lang="en-GB" sz="3200" dirty="0" smtClean="0">
                <a:latin typeface="Comic Sans MS" panose="030F0702030302020204" pitchFamily="66" charset="0"/>
              </a:rPr>
              <a:t>writing and words they often misspell.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4"/>
          <a:srcRect l="17948" t="16256" r="19067" b="5714"/>
          <a:stretch/>
        </p:blipFill>
        <p:spPr bwMode="auto">
          <a:xfrm>
            <a:off x="359385" y="-1"/>
            <a:ext cx="10754092" cy="6724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8677" y="538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/>
          <a:srcRect l="18114" t="15369" r="18734" b="5419"/>
          <a:stretch/>
        </p:blipFill>
        <p:spPr bwMode="auto">
          <a:xfrm>
            <a:off x="907244" y="318794"/>
            <a:ext cx="10726738" cy="6539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4982" y="6089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163" y="608438"/>
            <a:ext cx="1117971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Key Stage 2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All children are assessed using the same spellings at the start of each academic </a:t>
            </a:r>
            <a:r>
              <a:rPr lang="en-GB" sz="2800" dirty="0" smtClean="0">
                <a:latin typeface="Comic Sans MS" panose="030F0702030302020204" pitchFamily="66" charset="0"/>
              </a:rPr>
              <a:t>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These assessments are used to target teaching to the children’s needs.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Spellings </a:t>
            </a:r>
            <a:r>
              <a:rPr lang="en-GB" sz="2800" dirty="0">
                <a:latin typeface="Comic Sans MS" panose="030F0702030302020204" pitchFamily="66" charset="0"/>
              </a:rPr>
              <a:t>will be taught in </a:t>
            </a:r>
            <a:r>
              <a:rPr lang="en-GB" sz="2800" dirty="0" smtClean="0">
                <a:latin typeface="Comic Sans MS" panose="030F0702030302020204" pitchFamily="66" charset="0"/>
              </a:rPr>
              <a:t>three </a:t>
            </a:r>
            <a:r>
              <a:rPr lang="en-GB" sz="2800" dirty="0" smtClean="0">
                <a:latin typeface="Comic Sans MS" panose="030F0702030302020204" pitchFamily="66" charset="0"/>
              </a:rPr>
              <a:t>15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minute </a:t>
            </a:r>
            <a:r>
              <a:rPr lang="en-GB" sz="2800" dirty="0" smtClean="0">
                <a:latin typeface="Comic Sans MS" panose="030F0702030302020204" pitchFamily="66" charset="0"/>
              </a:rPr>
              <a:t>sessions during which children will be taught spelling rules and common exception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In the last session, the children will have an informal </a:t>
            </a:r>
            <a:r>
              <a:rPr lang="en-GB" sz="2800" dirty="0" smtClean="0">
                <a:latin typeface="Comic Sans MS" panose="030F0702030302020204" pitchFamily="66" charset="0"/>
              </a:rPr>
              <a:t>test, through dictation of passages, of </a:t>
            </a:r>
            <a:r>
              <a:rPr lang="en-GB" sz="2800" dirty="0" smtClean="0">
                <a:latin typeface="Comic Sans MS" panose="030F0702030302020204" pitchFamily="66" charset="0"/>
              </a:rPr>
              <a:t>the rules and patterns taught that week plus common exception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In addition to this, spellings are reinforced in English lessons and across the curriculum.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264" y="647114"/>
            <a:ext cx="103538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Testing Spellings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EYFS/KS1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By the time a child is following Phase 3 of the phonics programme, they will be expected to learn to read and spell the words they take home to learn.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These words will be sent home on a Friday and children will be tested informally on the following Friday.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XCCW Joined 15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XCCW Joined 15a" panose="03050602040000000000" pitchFamily="66" charset="0"/>
            </a:endParaRPr>
          </a:p>
          <a:p>
            <a:endParaRPr lang="en-GB" sz="2800" dirty="0">
              <a:latin typeface="XCCW Joined 15a" panose="03050602040000000000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6" y="748146"/>
            <a:ext cx="1185933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Key Stage 2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In Key Stage 2, the children take home ten spellings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to learn. These will be seven words that follow the pattern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o</a:t>
            </a:r>
            <a:r>
              <a:rPr lang="en-GB" sz="3200" dirty="0" smtClean="0">
                <a:latin typeface="Comic Sans MS" panose="030F0702030302020204" pitchFamily="66" charset="0"/>
              </a:rPr>
              <a:t>r rule being taught that week plus three common exception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</a:t>
            </a:r>
            <a:r>
              <a:rPr lang="en-GB" sz="3200" dirty="0" smtClean="0">
                <a:latin typeface="Comic Sans MS" panose="030F0702030302020204" pitchFamily="66" charset="0"/>
              </a:rPr>
              <a:t>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These will be sent home every Friday and the children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</a:t>
            </a:r>
            <a:r>
              <a:rPr lang="en-GB" sz="3200" dirty="0" smtClean="0">
                <a:latin typeface="Comic Sans MS" panose="030F0702030302020204" pitchFamily="66" charset="0"/>
              </a:rPr>
              <a:t>ill be tested on them informally the following Friday.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They will be tested on the three common exception words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p</a:t>
            </a:r>
            <a:r>
              <a:rPr lang="en-GB" sz="3200" dirty="0" smtClean="0">
                <a:latin typeface="Comic Sans MS" panose="030F0702030302020204" pitchFamily="66" charset="0"/>
              </a:rPr>
              <a:t>lus seven other words that follow the same rule or pattern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s the words they take home.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39090"/>
            <a:ext cx="115467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By testing children on different words, they will learn to apply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 rules and patterns they have been taught in their writing.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If they learn the spelling by rote, when they come to a new word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they will not be able to apply these rules and patterns.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Testing children on the rule means that we are  creating lifelong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spellers as they are learning the rule rather than individual words.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756" y="733246"/>
            <a:ext cx="11561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Assessment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800" u="sng" dirty="0" smtClean="0">
                <a:latin typeface="Comic Sans MS" panose="030F0702030302020204" pitchFamily="66" charset="0"/>
              </a:rPr>
              <a:t>Key Stage 1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At the end of Key Stage 1, in Year 2, the children will complete SATs in English.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Spellings based on patterns and rules will be tested as part of the Grammar, Punctuation and Spelling 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Common exception words and rules will be assessed in writing.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In order for a child to be assessed as working at the expected level for KS1, they must spell correctly ‘many’ exception words.</a:t>
            </a:r>
          </a:p>
          <a:p>
            <a:endParaRPr lang="en-GB" sz="28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944794" y="274638"/>
            <a:ext cx="19061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Comic Sans MS" panose="030F0702030302020204" pitchFamily="66" charset="0"/>
              </a:rPr>
              <a:t>Aims </a:t>
            </a:r>
            <a:endParaRPr lang="en-GB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160583" y="1417638"/>
            <a:ext cx="9784081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To explain the spelling programme of study as set out by the National Curriculum </a:t>
            </a:r>
          </a:p>
          <a:p>
            <a:pPr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To help you to develop an understanding of how we teach spelling at Glapton Academy to ensure progress</a:t>
            </a:r>
          </a:p>
          <a:p>
            <a:pPr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To help you to understand what you can do to support your child’s learning at home</a:t>
            </a:r>
          </a:p>
          <a:p>
            <a:pPr marL="0" indent="0">
              <a:buNone/>
              <a:defRPr/>
            </a:pPr>
            <a:endParaRPr lang="en-GB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37" y="302359"/>
            <a:ext cx="104147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Key Stage 2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At the end </a:t>
            </a:r>
            <a:r>
              <a:rPr lang="en-GB" sz="2800" dirty="0">
                <a:latin typeface="Comic Sans MS" panose="030F0702030302020204" pitchFamily="66" charset="0"/>
              </a:rPr>
              <a:t>of Key Stage </a:t>
            </a:r>
            <a:r>
              <a:rPr lang="en-GB" sz="2800" dirty="0" smtClean="0">
                <a:latin typeface="Comic Sans MS" panose="030F0702030302020204" pitchFamily="66" charset="0"/>
              </a:rPr>
              <a:t>2, in Year 6, children will complete SATs in English.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Spellings </a:t>
            </a:r>
            <a:r>
              <a:rPr lang="en-GB" sz="2800" dirty="0">
                <a:latin typeface="Comic Sans MS" panose="030F0702030302020204" pitchFamily="66" charset="0"/>
              </a:rPr>
              <a:t>based on patterns and rules will be tested </a:t>
            </a:r>
            <a:r>
              <a:rPr lang="en-GB" sz="2800" dirty="0" smtClean="0">
                <a:latin typeface="Comic Sans MS" panose="030F0702030302020204" pitchFamily="66" charset="0"/>
              </a:rPr>
              <a:t>as </a:t>
            </a:r>
            <a:r>
              <a:rPr lang="en-GB" sz="2800" dirty="0">
                <a:latin typeface="Comic Sans MS" panose="030F0702030302020204" pitchFamily="66" charset="0"/>
              </a:rPr>
              <a:t>part of the Grammar, Punctuation and Spelling 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Common </a:t>
            </a:r>
            <a:r>
              <a:rPr lang="en-GB" sz="2800" dirty="0">
                <a:latin typeface="Comic Sans MS" panose="030F0702030302020204" pitchFamily="66" charset="0"/>
              </a:rPr>
              <a:t>exception words and rules will be </a:t>
            </a:r>
            <a:r>
              <a:rPr lang="en-GB" sz="2800" dirty="0" smtClean="0">
                <a:latin typeface="Comic Sans MS" panose="030F0702030302020204" pitchFamily="66" charset="0"/>
              </a:rPr>
              <a:t>assessed in their writing.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In </a:t>
            </a:r>
            <a:r>
              <a:rPr lang="en-GB" sz="2800" dirty="0">
                <a:latin typeface="Comic Sans MS" panose="030F0702030302020204" pitchFamily="66" charset="0"/>
              </a:rPr>
              <a:t>order for a child to be assessed as working at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expected level </a:t>
            </a:r>
            <a:r>
              <a:rPr lang="en-GB" sz="2800" dirty="0" smtClean="0">
                <a:latin typeface="Comic Sans MS" panose="030F0702030302020204" pitchFamily="66" charset="0"/>
              </a:rPr>
              <a:t>for the end of KS2, they must be able to spell </a:t>
            </a:r>
            <a:r>
              <a:rPr lang="en-GB" sz="2800" dirty="0">
                <a:latin typeface="Comic Sans MS" panose="030F0702030302020204" pitchFamily="66" charset="0"/>
              </a:rPr>
              <a:t>correctly most words from the year </a:t>
            </a:r>
            <a:r>
              <a:rPr lang="en-GB" sz="2800" dirty="0" smtClean="0">
                <a:latin typeface="Comic Sans MS" panose="030F0702030302020204" pitchFamily="66" charset="0"/>
              </a:rPr>
              <a:t>5/6 </a:t>
            </a:r>
            <a:r>
              <a:rPr lang="en-GB" sz="2800" dirty="0">
                <a:latin typeface="Comic Sans MS" panose="030F0702030302020204" pitchFamily="66" charset="0"/>
              </a:rPr>
              <a:t>spelling </a:t>
            </a:r>
            <a:r>
              <a:rPr lang="en-GB" sz="2800" dirty="0" smtClean="0">
                <a:latin typeface="Comic Sans MS" panose="030F0702030302020204" pitchFamily="66" charset="0"/>
              </a:rPr>
              <a:t>list, and use a dictionary </a:t>
            </a:r>
            <a:r>
              <a:rPr lang="en-GB" sz="2800" dirty="0">
                <a:latin typeface="Comic Sans MS" panose="030F0702030302020204" pitchFamily="66" charset="0"/>
              </a:rPr>
              <a:t>to check the spelling of uncommon or more ambitious </a:t>
            </a:r>
            <a:r>
              <a:rPr lang="en-GB" sz="2800" dirty="0" smtClean="0">
                <a:latin typeface="Comic Sans MS" panose="030F0702030302020204" pitchFamily="66" charset="0"/>
              </a:rPr>
              <a:t>vocabulary.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422030"/>
            <a:ext cx="111701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Years 1,3,4 and 5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Spellings based on patterns and rules will be tested as part of a Grammar</a:t>
            </a:r>
            <a:r>
              <a:rPr lang="en-GB" sz="2800" dirty="0">
                <a:latin typeface="Comic Sans MS" panose="030F0702030302020204" pitchFamily="66" charset="0"/>
              </a:rPr>
              <a:t>, Punctuation and Spelling </a:t>
            </a:r>
            <a:r>
              <a:rPr lang="en-GB" sz="2800" dirty="0" smtClean="0">
                <a:latin typeface="Comic Sans MS" panose="030F0702030302020204" pitchFamily="66" charset="0"/>
              </a:rPr>
              <a:t>test at the end of each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Common exception words and rules will be assessed in the children’s writing.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In order for a child to be assessed as working at the expected level for the end of each year, they must be able to spell correctly many/most words from the appropriate year spelling list.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354" y="546934"/>
            <a:ext cx="1082644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Helping at Home</a:t>
            </a:r>
          </a:p>
          <a:p>
            <a:pPr algn="ctr"/>
            <a:endParaRPr lang="en-GB" sz="2800" u="sng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Use Look Cover Write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Help your child to think of other words that follow the same rules and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 Frame and Spellzone are fantastic websites which have activities to support the learning of patterns and rules being taught.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They are both free to use. Just follow the links below: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hlinkClick r:id="rId2"/>
              </a:rPr>
              <a:t>https://spellingframe.co.uk/</a:t>
            </a:r>
            <a:endParaRPr lang="en-GB" sz="2800" dirty="0"/>
          </a:p>
          <a:p>
            <a:endParaRPr lang="en-GB" sz="2800" dirty="0">
              <a:latin typeface="XCCW Joined 15a" panose="03050602040000000000" pitchFamily="66" charset="0"/>
            </a:endParaRPr>
          </a:p>
          <a:p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://www.spellzone.com/word_lists/index.cfm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XCCW Joined 15a" panose="03050602040000000000" pitchFamily="66" charset="0"/>
            </a:endParaRPr>
          </a:p>
          <a:p>
            <a:endParaRPr lang="en-GB" sz="2800" dirty="0" smtClean="0">
              <a:latin typeface="XCCW Joined 15a" panose="03050602040000000000" pitchFamily="66" charset="0"/>
            </a:endParaRPr>
          </a:p>
          <a:p>
            <a:endParaRPr lang="en-GB" sz="28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645" y="510173"/>
            <a:ext cx="106667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 have also put a spelling </a:t>
            </a:r>
            <a:r>
              <a:rPr lang="en-GB" sz="2800" dirty="0">
                <a:latin typeface="Comic Sans MS" panose="030F0702030302020204" pitchFamily="66" charset="0"/>
              </a:rPr>
              <a:t>activities document </a:t>
            </a:r>
            <a:r>
              <a:rPr lang="en-GB" sz="2800" dirty="0" smtClean="0">
                <a:latin typeface="Comic Sans MS" panose="030F0702030302020204" pitchFamily="66" charset="0"/>
              </a:rPr>
              <a:t>on </a:t>
            </a:r>
            <a:r>
              <a:rPr lang="en-GB" sz="2800" dirty="0">
                <a:latin typeface="Comic Sans MS" panose="030F0702030302020204" pitchFamily="66" charset="0"/>
              </a:rPr>
              <a:t>the school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website </a:t>
            </a:r>
            <a:r>
              <a:rPr lang="en-GB" sz="2800" dirty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Dojo which has some fantastic ideas to help your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children learn their spellings.</a:t>
            </a:r>
            <a:endParaRPr lang="en-GB" sz="2800" dirty="0">
              <a:latin typeface="XCCW Joined 15a" panose="03050602040000000000" pitchFamily="66" charset="0"/>
            </a:endParaRP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endParaRPr lang="en-GB" sz="2400" dirty="0" smtClean="0">
              <a:latin typeface="XCCW Joined 15a" panose="03050602040000000000" pitchFamily="66" charset="0"/>
            </a:endParaRPr>
          </a:p>
          <a:p>
            <a:endParaRPr lang="en-GB" sz="2400" dirty="0">
              <a:latin typeface="XCCW Joined 15a" panose="03050602040000000000" pitchFamily="66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6452" t="27488" r="16076" b="26995"/>
          <a:stretch/>
        </p:blipFill>
        <p:spPr bwMode="auto">
          <a:xfrm>
            <a:off x="1389004" y="2344883"/>
            <a:ext cx="8932632" cy="3972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26" y="2022763"/>
            <a:ext cx="1161247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Thank you for taking the time to listen to my information session.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 hope it has given you a clearer picture of how spelling is taught at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Glapton Academy and provided you with some useful resources to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help you support your child when learning spellings at home.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4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452" y="865660"/>
            <a:ext cx="40014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What is spelling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697" y="2407580"/>
            <a:ext cx="11793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22222"/>
                </a:solidFill>
                <a:latin typeface="Comic Sans MS" panose="030F0702030302020204" pitchFamily="66" charset="0"/>
              </a:rPr>
              <a:t>S</a:t>
            </a:r>
            <a:r>
              <a:rPr lang="en-GB" sz="3600" b="0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pelling is how we translate speech sounds into writing.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917" y="250598"/>
            <a:ext cx="11090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 dirty="0" smtClean="0">
                <a:latin typeface="Comic Sans MS" panose="030F0702030302020204" pitchFamily="66" charset="0"/>
              </a:rPr>
              <a:t>The National Curriculum states:</a:t>
            </a:r>
          </a:p>
          <a:p>
            <a:endParaRPr lang="en-GB" sz="4200" dirty="0">
              <a:latin typeface="Comic Sans MS" panose="030F0702030302020204" pitchFamily="66" charset="0"/>
            </a:endParaRPr>
          </a:p>
          <a:p>
            <a:r>
              <a:rPr lang="en-GB" sz="4200" dirty="0" smtClean="0">
                <a:latin typeface="Comic Sans MS" panose="030F0702030302020204" pitchFamily="66" charset="0"/>
              </a:rPr>
              <a:t>Writing down ideas fluently depends on … spelling quickly and accurately through knowing the relationship between sounds and letters (phonics) and understanding the morphology (word structure) and orthography (spelling structure) of words. </a:t>
            </a:r>
            <a:endParaRPr lang="en-GB" sz="4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257732"/>
            <a:ext cx="11652740" cy="660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Most</a:t>
            </a:r>
            <a:r>
              <a:rPr lang="en-US" sz="380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people read</a:t>
            </a:r>
            <a:r>
              <a:rPr lang="en-US" sz="380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words more</a:t>
            </a:r>
            <a:r>
              <a:rPr lang="en-US" sz="380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accurately than</a:t>
            </a:r>
            <a:r>
              <a:rPr lang="en-US" sz="380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they spell</a:t>
            </a:r>
            <a:r>
              <a:rPr lang="en-US" sz="3800" spc="-1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them.</a:t>
            </a:r>
            <a:r>
              <a:rPr lang="en-US" sz="3800" spc="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 younger</a:t>
            </a:r>
            <a:r>
              <a:rPr lang="en-US" sz="3800" spc="1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pupils are,</a:t>
            </a:r>
            <a:r>
              <a:rPr lang="en-US" sz="3800" spc="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3800" spc="30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truer</a:t>
            </a:r>
            <a:r>
              <a:rPr lang="en-US" sz="3800" spc="-2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en-US" sz="3800" spc="-1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spc="-5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3800" spc="-5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Why is learning to spell so hard?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endParaRPr lang="en-US" sz="3800" spc="-5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English words come from all over the world.</a:t>
            </a: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There are  many ways to spell the same sound – s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igh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ie 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tr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eye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b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uy </a:t>
            </a: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29668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57" y="0"/>
            <a:ext cx="11226020" cy="812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Some words sound the same but have different spellings -  homophones.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witch/which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there/their/they’re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hair/hare</a:t>
            </a: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Some words have totally different meanings but sound the same and are spelt the same.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bat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park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palm</a:t>
            </a: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0000"/>
              </a:solidFill>
              <a:latin typeface="XCCW Joined 15a" panose="03050602040000000000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0000"/>
              </a:solidFill>
              <a:latin typeface="XCCW Joined 15a" panose="03050602040000000000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691" y="338629"/>
            <a:ext cx="9922413" cy="756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800" dirty="0" smtClean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Some words are spelt the same but pronounced differently. These are  called homonyms:</a:t>
            </a: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800" dirty="0">
              <a:solidFill>
                <a:srgbClr val="FF0000"/>
              </a:solidFill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tear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lose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resent</a:t>
            </a:r>
          </a:p>
          <a:p>
            <a:pPr marL="110490" marR="635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</a:pP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desert</a:t>
            </a: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XCCW Joined 15a" panose="03050602040000000000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0000"/>
              </a:solidFill>
              <a:latin typeface="XCCW Joined 15a" panose="03050602040000000000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67690" marR="63500" indent="-457200">
              <a:lnSpc>
                <a:spcPct val="12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0000"/>
              </a:solidFill>
              <a:latin typeface="XCCW Joined 15a" panose="03050602040000000000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4763" y="5687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1" y="198957"/>
            <a:ext cx="11792011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How is spelling taught at Glapton Academy?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EYFS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 guidance is out in the Early Years Foundation Stage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Statutory Framework </a:t>
            </a:r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dirty="0" smtClean="0">
                <a:latin typeface="Comic Sans MS" panose="030F0702030302020204" pitchFamily="66" charset="0"/>
              </a:rPr>
              <a:t>updated 2021</a:t>
            </a:r>
            <a:r>
              <a:rPr lang="en-GB" sz="2800" dirty="0" smtClean="0">
                <a:latin typeface="Comic Sans MS" panose="030F0702030302020204" pitchFamily="66" charset="0"/>
              </a:rPr>
              <a:t>).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Children are encouraged to </a:t>
            </a:r>
            <a:r>
              <a:rPr lang="en-GB" sz="2800" dirty="0">
                <a:latin typeface="Comic Sans MS" panose="030F0702030302020204" pitchFamily="66" charset="0"/>
              </a:rPr>
              <a:t>link </a:t>
            </a:r>
            <a:r>
              <a:rPr lang="en-GB" sz="2800" dirty="0" smtClean="0">
                <a:latin typeface="Comic Sans MS" panose="030F0702030302020204" pitchFamily="66" charset="0"/>
              </a:rPr>
              <a:t>sounds and </a:t>
            </a:r>
            <a:r>
              <a:rPr lang="en-GB" sz="2800" dirty="0">
                <a:latin typeface="Comic Sans MS" panose="030F0702030302020204" pitchFamily="66" charset="0"/>
              </a:rPr>
              <a:t>letters and to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begin </a:t>
            </a:r>
            <a:r>
              <a:rPr lang="en-GB" sz="2800" dirty="0">
                <a:latin typeface="Comic Sans MS" panose="030F0702030302020204" pitchFamily="66" charset="0"/>
              </a:rPr>
              <a:t>to read and write.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</a:t>
            </a:r>
            <a:r>
              <a:rPr lang="en-GB" sz="2800" dirty="0" smtClean="0">
                <a:latin typeface="Comic Sans MS" panose="030F0702030302020204" pitchFamily="66" charset="0"/>
              </a:rPr>
              <a:t>hildren </a:t>
            </a:r>
            <a:r>
              <a:rPr lang="en-GB" sz="2800" dirty="0">
                <a:latin typeface="Comic Sans MS" panose="030F0702030302020204" pitchFamily="66" charset="0"/>
              </a:rPr>
              <a:t>use their phonic knowledge to write words in </a:t>
            </a:r>
            <a:r>
              <a:rPr lang="en-GB" sz="2800" dirty="0" smtClean="0">
                <a:latin typeface="Comic Sans MS" panose="030F0702030302020204" pitchFamily="66" charset="0"/>
              </a:rPr>
              <a:t>ways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that </a:t>
            </a:r>
            <a:r>
              <a:rPr lang="en-GB" sz="2800" dirty="0">
                <a:latin typeface="Comic Sans MS" panose="030F0702030302020204" pitchFamily="66" charset="0"/>
              </a:rPr>
              <a:t>match their spoken sounds.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They </a:t>
            </a:r>
            <a:r>
              <a:rPr lang="en-GB" sz="2800" dirty="0">
                <a:latin typeface="Comic Sans MS" panose="030F0702030302020204" pitchFamily="66" charset="0"/>
              </a:rPr>
              <a:t>also write some irregular common words.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They </a:t>
            </a:r>
            <a:r>
              <a:rPr lang="en-GB" sz="2800" dirty="0">
                <a:latin typeface="Comic Sans MS" panose="030F0702030302020204" pitchFamily="66" charset="0"/>
              </a:rPr>
              <a:t>write simple sentences which can be read by themselves and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others</a:t>
            </a:r>
            <a:r>
              <a:rPr lang="en-GB" sz="2800" dirty="0"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Some </a:t>
            </a:r>
            <a:r>
              <a:rPr lang="en-GB" sz="2800" dirty="0">
                <a:latin typeface="Comic Sans MS" panose="030F0702030302020204" pitchFamily="66" charset="0"/>
              </a:rPr>
              <a:t>words are spelt correctly and others are phonetically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plausible (can </a:t>
            </a:r>
            <a:r>
              <a:rPr lang="en-GB" sz="2800" dirty="0">
                <a:latin typeface="Comic Sans MS" panose="030F0702030302020204" pitchFamily="66" charset="0"/>
              </a:rPr>
              <a:t>be identified for what </a:t>
            </a:r>
            <a:r>
              <a:rPr lang="en-GB" sz="2800" dirty="0" smtClean="0">
                <a:latin typeface="Comic Sans MS" panose="030F0702030302020204" pitchFamily="66" charset="0"/>
              </a:rPr>
              <a:t>they  are, </a:t>
            </a:r>
            <a:r>
              <a:rPr lang="en-GB" sz="2800" dirty="0">
                <a:latin typeface="Comic Sans MS" panose="030F0702030302020204" pitchFamily="66" charset="0"/>
              </a:rPr>
              <a:t>even if </a:t>
            </a:r>
            <a:r>
              <a:rPr lang="en-GB" sz="2800" dirty="0" smtClean="0">
                <a:latin typeface="Comic Sans MS" panose="030F0702030302020204" pitchFamily="66" charset="0"/>
              </a:rPr>
              <a:t>they are not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spelt </a:t>
            </a:r>
            <a:r>
              <a:rPr lang="en-GB" sz="2800" dirty="0" smtClean="0">
                <a:latin typeface="Comic Sans MS" panose="030F0702030302020204" pitchFamily="66" charset="0"/>
              </a:rPr>
              <a:t>correctly)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1921</Words>
  <Application>Microsoft Office PowerPoint</Application>
  <PresentationFormat>Widescreen</PresentationFormat>
  <Paragraphs>220</Paragraphs>
  <Slides>34</Slides>
  <Notes>0</Notes>
  <HiddenSlides>1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Times New Roman</vt:lpstr>
      <vt:lpstr>XCCW Joined 15a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Kay</dc:creator>
  <cp:lastModifiedBy>Emma Ralph</cp:lastModifiedBy>
  <cp:revision>76</cp:revision>
  <dcterms:created xsi:type="dcterms:W3CDTF">2019-09-15T15:25:24Z</dcterms:created>
  <dcterms:modified xsi:type="dcterms:W3CDTF">2021-09-15T21:16:49Z</dcterms:modified>
</cp:coreProperties>
</file>