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F387759-BF51-4A9F-9E7D-15527DC10CC6}" type="datetimeFigureOut">
              <a:rPr lang="en-GB" smtClean="0"/>
              <a:t>04/03/2021</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11B4DF6-C038-4CC7-A63E-DDEC3A4EE16D}"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981597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387759-BF51-4A9F-9E7D-15527DC10CC6}"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129074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387759-BF51-4A9F-9E7D-15527DC10CC6}"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416765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387759-BF51-4A9F-9E7D-15527DC10CC6}"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249095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F387759-BF51-4A9F-9E7D-15527DC10CC6}" type="datetimeFigureOut">
              <a:rPr lang="en-GB" smtClean="0"/>
              <a:t>04/03/2021</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11B4DF6-C038-4CC7-A63E-DDEC3A4EE16D}"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76903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387759-BF51-4A9F-9E7D-15527DC10CC6}" type="datetimeFigureOut">
              <a:rPr lang="en-GB" smtClean="0"/>
              <a:t>04/03/2021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14049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387759-BF51-4A9F-9E7D-15527DC10CC6}" type="datetimeFigureOut">
              <a:rPr lang="en-GB" smtClean="0"/>
              <a:t>04/03/2021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964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387759-BF51-4A9F-9E7D-15527DC10CC6}" type="datetimeFigureOut">
              <a:rPr lang="en-GB" smtClean="0"/>
              <a:t>04/03/2021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37456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87759-BF51-4A9F-9E7D-15527DC10CC6}" type="datetimeFigureOut">
              <a:rPr lang="en-GB" smtClean="0"/>
              <a:t>04/03/2021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1B4DF6-C038-4CC7-A63E-DDEC3A4EE16D}" type="slidenum">
              <a:rPr lang="en-GB" smtClean="0"/>
              <a:t>‹#›</a:t>
            </a:fld>
            <a:endParaRPr lang="en-GB"/>
          </a:p>
        </p:txBody>
      </p:sp>
    </p:spTree>
    <p:extLst>
      <p:ext uri="{BB962C8B-B14F-4D97-AF65-F5344CB8AC3E}">
        <p14:creationId xmlns:p14="http://schemas.microsoft.com/office/powerpoint/2010/main" val="79654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F387759-BF51-4A9F-9E7D-15527DC10CC6}" type="datetimeFigureOut">
              <a:rPr lang="en-GB" smtClean="0"/>
              <a:t>04/03/2021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11B4DF6-C038-4CC7-A63E-DDEC3A4EE16D}"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594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F387759-BF51-4A9F-9E7D-15527DC10CC6}" type="datetimeFigureOut">
              <a:rPr lang="en-GB" smtClean="0"/>
              <a:t>04/03/2021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11B4DF6-C038-4CC7-A63E-DDEC3A4EE16D}"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497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F387759-BF51-4A9F-9E7D-15527DC10CC6}" type="datetimeFigureOut">
              <a:rPr lang="en-GB" smtClean="0"/>
              <a:t>04/03/2021</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11B4DF6-C038-4CC7-A63E-DDEC3A4EE16D}"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43574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4247317"/>
          </a:xfrm>
          <a:prstGeom prst="rect">
            <a:avLst/>
          </a:prstGeom>
        </p:spPr>
        <p:txBody>
          <a:bodyPr wrap="square">
            <a:spAutoFit/>
          </a:bodyPr>
          <a:lstStyle/>
          <a:p>
            <a:r>
              <a:rPr lang="en-GB" b="1" dirty="0">
                <a:solidFill>
                  <a:srgbClr val="FF0000"/>
                </a:solidFill>
              </a:rPr>
              <a:t>Common questions asked about RSE</a:t>
            </a:r>
            <a:endParaRPr lang="en-GB" dirty="0">
              <a:solidFill>
                <a:srgbClr val="FF0000"/>
              </a:solidFill>
            </a:endParaRPr>
          </a:p>
          <a:p>
            <a:r>
              <a:rPr lang="en-GB" b="1" dirty="0">
                <a:solidFill>
                  <a:srgbClr val="FF0000"/>
                </a:solidFill>
              </a:rPr>
              <a:t>Is Relationships and Sex Education (RSE) compulsory</a:t>
            </a:r>
            <a:r>
              <a:rPr lang="en-GB" b="1" dirty="0" smtClean="0">
                <a:solidFill>
                  <a:srgbClr val="FF0000"/>
                </a:solidFill>
              </a:rPr>
              <a:t>?</a:t>
            </a:r>
          </a:p>
          <a:p>
            <a:endParaRPr lang="en-GB" dirty="0">
              <a:solidFill>
                <a:srgbClr val="FF0000"/>
              </a:solidFill>
            </a:endParaRPr>
          </a:p>
          <a:p>
            <a:r>
              <a:rPr lang="en-GB" dirty="0"/>
              <a:t>It’s compulsory for primary schools to teach Relationships Education and Health Education. </a:t>
            </a:r>
          </a:p>
          <a:p>
            <a:r>
              <a:rPr lang="en-GB" dirty="0"/>
              <a:t>The Department for Education (</a:t>
            </a:r>
            <a:r>
              <a:rPr lang="en-GB" dirty="0" err="1"/>
              <a:t>DfE</a:t>
            </a:r>
            <a:r>
              <a:rPr lang="en-GB" dirty="0"/>
              <a:t>) also strongly encourage schools to teach Sex Education. Schools must consult parents in developing and reviewing their </a:t>
            </a:r>
            <a:r>
              <a:rPr lang="en-GB" dirty="0" smtClean="0"/>
              <a:t>RSHE </a:t>
            </a:r>
            <a:r>
              <a:rPr lang="en-GB" dirty="0"/>
              <a:t>policy. Schools should ensure that the policy meets the needs of pupils and parents and reflects the community they serve</a:t>
            </a:r>
            <a:r>
              <a:rPr lang="en-GB" dirty="0" smtClean="0"/>
              <a:t>.</a:t>
            </a:r>
          </a:p>
          <a:p>
            <a:endParaRPr lang="en-GB" dirty="0"/>
          </a:p>
          <a:p>
            <a:r>
              <a:rPr lang="en-GB" dirty="0"/>
              <a:t>Schools </a:t>
            </a:r>
            <a:r>
              <a:rPr lang="en-GB" dirty="0" smtClean="0"/>
              <a:t>should provide </a:t>
            </a:r>
            <a:r>
              <a:rPr lang="en-GB" dirty="0"/>
              <a:t>examples of the resources that they plan to use. This can provide reassurance for parents and helps to continue the conversations started in class at home</a:t>
            </a:r>
            <a:r>
              <a:rPr lang="en-GB" dirty="0" smtClean="0"/>
              <a:t>.</a:t>
            </a:r>
          </a:p>
          <a:p>
            <a:endParaRPr lang="en-GB" dirty="0"/>
          </a:p>
          <a:p>
            <a:r>
              <a:rPr lang="en-GB" dirty="0"/>
              <a:t>Where a primary school chooses to teach aspects of sex education (which go beyond the statutory National Curriculum for Science requirements), the school must set this out in their policy and all schools should consult with parents on what is to be covered. Primary schools that choose to teach non–statutory sex education must allow parents a right to withdraw their children.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1055" y="371764"/>
            <a:ext cx="406400" cy="406400"/>
          </a:xfrm>
          <a:prstGeom prst="rect">
            <a:avLst/>
          </a:prstGeom>
        </p:spPr>
      </p:pic>
    </p:spTree>
    <p:extLst>
      <p:ext uri="{BB962C8B-B14F-4D97-AF65-F5344CB8AC3E}">
        <p14:creationId xmlns:p14="http://schemas.microsoft.com/office/powerpoint/2010/main" val="1407122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3043" y="61699"/>
            <a:ext cx="2883334" cy="725170"/>
          </a:xfrm>
          <a:prstGeom prst="rect">
            <a:avLst/>
          </a:prstGeom>
        </p:spPr>
      </p:pic>
      <p:sp>
        <p:nvSpPr>
          <p:cNvPr id="3" name="Rectangle 2"/>
          <p:cNvSpPr/>
          <p:nvPr/>
        </p:nvSpPr>
        <p:spPr>
          <a:xfrm>
            <a:off x="1043706" y="868218"/>
            <a:ext cx="10825019" cy="892552"/>
          </a:xfrm>
          <a:prstGeom prst="rect">
            <a:avLst/>
          </a:prstGeom>
        </p:spPr>
        <p:txBody>
          <a:bodyPr wrap="square">
            <a:spAutoFit/>
          </a:bodyPr>
          <a:lstStyle/>
          <a:p>
            <a:r>
              <a:rPr lang="en-GB" sz="1600" b="1" dirty="0" smtClean="0">
                <a:solidFill>
                  <a:srgbClr val="FF0000"/>
                </a:solidFill>
              </a:rPr>
              <a:t>Other Resource Examples:</a:t>
            </a:r>
          </a:p>
          <a:p>
            <a:endParaRPr lang="en-GB" dirty="0"/>
          </a:p>
          <a:p>
            <a:endParaRPr lang="en-GB" dirty="0"/>
          </a:p>
        </p:txBody>
      </p:sp>
      <p:sp>
        <p:nvSpPr>
          <p:cNvPr id="10" name="Rounded Rectangular Callout 9"/>
          <p:cNvSpPr/>
          <p:nvPr/>
        </p:nvSpPr>
        <p:spPr>
          <a:xfrm>
            <a:off x="9039615" y="294730"/>
            <a:ext cx="1936065" cy="984278"/>
          </a:xfrm>
          <a:prstGeom prst="wedgeRoundRectCallout">
            <a:avLst>
              <a:gd name="adj1" fmla="val 10852"/>
              <a:gd name="adj2" fmla="val 80575"/>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dirty="0" smtClean="0"/>
              <a:t>Year 6</a:t>
            </a:r>
          </a:p>
          <a:p>
            <a:pPr algn="ctr"/>
            <a:r>
              <a:rPr lang="en-GB" sz="1400" dirty="0" smtClean="0"/>
              <a:t>Challenging gender stereotypes through storytelling. </a:t>
            </a:r>
          </a:p>
        </p:txBody>
      </p:sp>
      <p:pic>
        <p:nvPicPr>
          <p:cNvPr id="11" name="Pictur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0168" y="1623713"/>
            <a:ext cx="5472014" cy="4887923"/>
          </a:xfrm>
          <a:prstGeom prst="rect">
            <a:avLst/>
          </a:prstGeom>
        </p:spPr>
      </p:pic>
      <p:sp>
        <p:nvSpPr>
          <p:cNvPr id="14" name="Rounded Rectangular Callout 13"/>
          <p:cNvSpPr/>
          <p:nvPr/>
        </p:nvSpPr>
        <p:spPr>
          <a:xfrm>
            <a:off x="1431637" y="1279009"/>
            <a:ext cx="3610024" cy="1097470"/>
          </a:xfrm>
          <a:prstGeom prst="wedgeRoundRectCallout">
            <a:avLst>
              <a:gd name="adj1" fmla="val -29552"/>
              <a:gd name="adj2" fmla="val 67727"/>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dirty="0" smtClean="0"/>
              <a:t>Year 5</a:t>
            </a:r>
          </a:p>
          <a:p>
            <a:pPr algn="ctr"/>
            <a:r>
              <a:rPr lang="en-GB" sz="1400" dirty="0" smtClean="0"/>
              <a:t>“It all adds up!”</a:t>
            </a:r>
          </a:p>
          <a:p>
            <a:pPr algn="ctr"/>
            <a:r>
              <a:rPr lang="en-GB" sz="1400" dirty="0" smtClean="0"/>
              <a:t>This lesson builds from getting fit and healthy lifestyles.</a:t>
            </a:r>
            <a:endParaRPr lang="en-GB" sz="1400" dirty="0"/>
          </a:p>
        </p:txBody>
      </p:sp>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609" y="2642965"/>
            <a:ext cx="6392925" cy="284941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90109" y="294730"/>
            <a:ext cx="406400" cy="406400"/>
          </a:xfrm>
          <a:prstGeom prst="rect">
            <a:avLst/>
          </a:prstGeom>
        </p:spPr>
      </p:pic>
    </p:spTree>
    <p:extLst>
      <p:ext uri="{BB962C8B-B14F-4D97-AF65-F5344CB8AC3E}">
        <p14:creationId xmlns:p14="http://schemas.microsoft.com/office/powerpoint/2010/main" val="458197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Thank You!</a:t>
            </a:r>
            <a:endParaRPr lang="en-GB" sz="45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679905" y="4187189"/>
            <a:ext cx="6831673" cy="634194"/>
          </a:xfrm>
        </p:spPr>
        <p:txBody>
          <a:bodyPr/>
          <a:lstStyle/>
          <a:p>
            <a:r>
              <a:rPr lang="en-GB" dirty="0" smtClean="0"/>
              <a:t>Consultation March 2021</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5927" y="2283691"/>
            <a:ext cx="406400" cy="406400"/>
          </a:xfrm>
          <a:prstGeom prst="rect">
            <a:avLst/>
          </a:prstGeom>
        </p:spPr>
      </p:pic>
    </p:spTree>
    <p:extLst>
      <p:ext uri="{BB962C8B-B14F-4D97-AF65-F5344CB8AC3E}">
        <p14:creationId xmlns:p14="http://schemas.microsoft.com/office/powerpoint/2010/main" val="3204085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5909310"/>
          </a:xfrm>
          <a:prstGeom prst="rect">
            <a:avLst/>
          </a:prstGeom>
        </p:spPr>
        <p:txBody>
          <a:bodyPr wrap="square">
            <a:spAutoFit/>
          </a:bodyPr>
          <a:lstStyle/>
          <a:p>
            <a:r>
              <a:rPr lang="en-GB" b="1" dirty="0">
                <a:solidFill>
                  <a:srgbClr val="FF0000"/>
                </a:solidFill>
              </a:rPr>
              <a:t>Does SCARF cover non-statutory Sex Education?</a:t>
            </a:r>
            <a:endParaRPr lang="en-GB" dirty="0">
              <a:solidFill>
                <a:srgbClr val="FF0000"/>
              </a:solidFill>
            </a:endParaRPr>
          </a:p>
          <a:p>
            <a:r>
              <a:rPr lang="en-GB" dirty="0"/>
              <a:t>There is very little in the SCARF programme that is non-statutory. We interpret sex education to mean puberty, conception, reproduction and birth. All of these themes, with the </a:t>
            </a:r>
            <a:r>
              <a:rPr lang="en-GB" b="1" dirty="0"/>
              <a:t>exception of conception</a:t>
            </a:r>
            <a:r>
              <a:rPr lang="en-GB" dirty="0"/>
              <a:t>, are statutory and included in either Health Education or National Curriculum Science. </a:t>
            </a:r>
            <a:endParaRPr lang="en-GB" dirty="0" smtClean="0"/>
          </a:p>
          <a:p>
            <a:endParaRPr lang="en-GB" dirty="0"/>
          </a:p>
          <a:p>
            <a:r>
              <a:rPr lang="en-GB" dirty="0"/>
              <a:t>The statutory guidance states that sex education should ensure children know how a baby is conceived. We interpret 'how a baby is conceived' as referring to what happens during sexual intercourse before an egg and sperm meet (reproduction). We therefore include sexual intercourse as well as IVF in our Year 6 Making Babies lesson. </a:t>
            </a:r>
            <a:endParaRPr lang="en-GB" dirty="0" smtClean="0"/>
          </a:p>
          <a:p>
            <a:endParaRPr lang="en-GB" dirty="0"/>
          </a:p>
          <a:p>
            <a:r>
              <a:rPr lang="en-GB" dirty="0" smtClean="0"/>
              <a:t>SCARF is a spiral curriculum and so previous lessons would have covered hygiene, bacteria and the importance of hand washing, this naturally leads on to discussions about different viruses, of which HIV is important to understand.</a:t>
            </a:r>
          </a:p>
          <a:p>
            <a:endParaRPr lang="en-GB" dirty="0" smtClean="0"/>
          </a:p>
          <a:p>
            <a:r>
              <a:rPr lang="en-GB" dirty="0" smtClean="0"/>
              <a:t>The purpose of this particular SCARF lesson is to raise awareness and reduce stigma and misconceptions surrounding HIV. </a:t>
            </a:r>
          </a:p>
          <a:p>
            <a:endParaRPr lang="en-GB" dirty="0" smtClean="0"/>
          </a:p>
          <a:p>
            <a:r>
              <a:rPr lang="en-GB" dirty="0" smtClean="0"/>
              <a:t>The statutory guidance aims to provide a balance between what </a:t>
            </a:r>
            <a:r>
              <a:rPr lang="en-GB" i="1" dirty="0" smtClean="0"/>
              <a:t>must</a:t>
            </a:r>
            <a:r>
              <a:rPr lang="en-GB" dirty="0" smtClean="0"/>
              <a:t> be taught by the end of Year 6, alongside decisions about how and when the school delivers the content. Parent consultation helps each school to strike a balance that’s appropriate to the needs of its children. </a:t>
            </a:r>
          </a:p>
          <a:p>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8619" y="371764"/>
            <a:ext cx="406400" cy="406400"/>
          </a:xfrm>
          <a:prstGeom prst="rect">
            <a:avLst/>
          </a:prstGeom>
        </p:spPr>
      </p:pic>
    </p:spTree>
    <p:extLst>
      <p:ext uri="{BB962C8B-B14F-4D97-AF65-F5344CB8AC3E}">
        <p14:creationId xmlns:p14="http://schemas.microsoft.com/office/powerpoint/2010/main" val="2600416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2585323"/>
          </a:xfrm>
          <a:prstGeom prst="rect">
            <a:avLst/>
          </a:prstGeom>
        </p:spPr>
        <p:txBody>
          <a:bodyPr wrap="square">
            <a:spAutoFit/>
          </a:bodyPr>
          <a:lstStyle/>
          <a:p>
            <a:r>
              <a:rPr lang="en-GB" b="1" dirty="0">
                <a:solidFill>
                  <a:srgbClr val="FF0000"/>
                </a:solidFill>
              </a:rPr>
              <a:t>Does SCARF cover non-statutory Sex Education?</a:t>
            </a:r>
            <a:endParaRPr lang="en-GB" dirty="0">
              <a:solidFill>
                <a:srgbClr val="FF0000"/>
              </a:solidFill>
            </a:endParaRPr>
          </a:p>
          <a:p>
            <a:r>
              <a:rPr lang="en-GB" dirty="0" smtClean="0"/>
              <a:t>The Making Babies Lesson is the only non-statutory lesson that SCARF provide. Below is an example from the lesson (</a:t>
            </a:r>
            <a:r>
              <a:rPr lang="en-GB" dirty="0"/>
              <a:t>b</a:t>
            </a:r>
            <a:r>
              <a:rPr lang="en-GB" dirty="0" smtClean="0"/>
              <a:t>ottom right). This lesson builds on the knowledge they learn in Year 4 and 5 when they are taught about puberty, menstruation and how body shapes begins to change (</a:t>
            </a:r>
            <a:r>
              <a:rPr lang="en-GB" dirty="0"/>
              <a:t>s</a:t>
            </a:r>
            <a:r>
              <a:rPr lang="en-GB" dirty="0" smtClean="0"/>
              <a:t>cience curriculum).</a:t>
            </a:r>
          </a:p>
          <a:p>
            <a:r>
              <a:rPr lang="en-GB" dirty="0" smtClean="0"/>
              <a:t>The lessons are delivered by confident teachers at school in a respectful mature and safe environment and maybe delivered in single sex sessions. This helps educate children with the correct scientific terms and challenges any misinformation they may have found online.</a:t>
            </a:r>
          </a:p>
          <a:p>
            <a:endParaRPr lang="en-GB" dirty="0" smtClean="0"/>
          </a:p>
          <a:p>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465" y="2936673"/>
            <a:ext cx="4534766" cy="3599397"/>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456" y="3153564"/>
            <a:ext cx="3913496" cy="2896253"/>
          </a:xfrm>
          <a:prstGeom prst="rect">
            <a:avLst/>
          </a:prstGeom>
        </p:spPr>
      </p:pic>
      <p:sp>
        <p:nvSpPr>
          <p:cNvPr id="6" name="Rounded Rectangular Callout 5"/>
          <p:cNvSpPr/>
          <p:nvPr/>
        </p:nvSpPr>
        <p:spPr>
          <a:xfrm>
            <a:off x="4758534" y="2936662"/>
            <a:ext cx="2161306" cy="2244937"/>
          </a:xfrm>
          <a:prstGeom prst="wedgeRoundRectCallout">
            <a:avLst>
              <a:gd name="adj1" fmla="val -63141"/>
              <a:gd name="adj2" fmla="val 382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5 </a:t>
            </a:r>
          </a:p>
          <a:p>
            <a:pPr algn="ctr"/>
            <a:r>
              <a:rPr lang="en-GB" sz="1400" dirty="0" smtClean="0"/>
              <a:t>Changes to the adolescent body ‘Puberty’</a:t>
            </a:r>
          </a:p>
          <a:p>
            <a:pPr algn="ctr"/>
            <a:r>
              <a:rPr lang="en-GB" sz="1400" dirty="0" smtClean="0"/>
              <a:t>This is in the Science curriculum for Year 5.</a:t>
            </a:r>
          </a:p>
          <a:p>
            <a:pPr algn="ctr"/>
            <a:r>
              <a:rPr lang="en-GB" sz="1400" dirty="0" smtClean="0"/>
              <a:t>This area of learning will begin in Year 4 to reflect the needs of the children in school.</a:t>
            </a:r>
          </a:p>
        </p:txBody>
      </p:sp>
      <p:sp>
        <p:nvSpPr>
          <p:cNvPr id="7" name="Rounded Rectangular Callout 6"/>
          <p:cNvSpPr/>
          <p:nvPr/>
        </p:nvSpPr>
        <p:spPr>
          <a:xfrm>
            <a:off x="4758534" y="5278262"/>
            <a:ext cx="2161306" cy="1187194"/>
          </a:xfrm>
          <a:prstGeom prst="wedgeRoundRectCallout">
            <a:avLst>
              <a:gd name="adj1" fmla="val 61218"/>
              <a:gd name="adj2" fmla="val 239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Year 6 </a:t>
            </a:r>
          </a:p>
          <a:p>
            <a:pPr algn="ctr"/>
            <a:r>
              <a:rPr lang="en-GB" sz="1400" dirty="0" smtClean="0"/>
              <a:t>The learning builds from ‘Puberty’ and the adolescent body to conception in Year 6. </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95493" y="408709"/>
            <a:ext cx="406400" cy="406400"/>
          </a:xfrm>
          <a:prstGeom prst="rect">
            <a:avLst/>
          </a:prstGeom>
        </p:spPr>
      </p:pic>
    </p:spTree>
    <p:extLst>
      <p:ext uri="{BB962C8B-B14F-4D97-AF65-F5344CB8AC3E}">
        <p14:creationId xmlns:p14="http://schemas.microsoft.com/office/powerpoint/2010/main" val="1075794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1754326"/>
          </a:xfrm>
          <a:prstGeom prst="rect">
            <a:avLst/>
          </a:prstGeom>
        </p:spPr>
        <p:txBody>
          <a:bodyPr wrap="square">
            <a:spAutoFit/>
          </a:bodyPr>
          <a:lstStyle/>
          <a:p>
            <a:r>
              <a:rPr lang="en-GB" b="1" dirty="0">
                <a:solidFill>
                  <a:srgbClr val="FF0000"/>
                </a:solidFill>
              </a:rPr>
              <a:t>When will my child’s school be delivering Relationships and Sex Education</a:t>
            </a:r>
            <a:r>
              <a:rPr lang="en-GB" b="1" dirty="0" smtClean="0">
                <a:solidFill>
                  <a:srgbClr val="FF0000"/>
                </a:solidFill>
              </a:rPr>
              <a:t>?</a:t>
            </a:r>
          </a:p>
          <a:p>
            <a:endParaRPr lang="en-GB" dirty="0" smtClean="0"/>
          </a:p>
          <a:p>
            <a:endParaRPr lang="en-GB" dirty="0"/>
          </a:p>
          <a:p>
            <a:endParaRPr lang="en-GB" dirty="0" smtClean="0"/>
          </a:p>
          <a:p>
            <a:r>
              <a:rPr lang="en-GB" dirty="0" smtClean="0"/>
              <a:t> </a:t>
            </a:r>
            <a:endParaRPr lang="en-GB" dirty="0"/>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10376" y="1476375"/>
            <a:ext cx="9486900" cy="5381625"/>
          </a:xfrm>
          <a:prstGeom prst="rect">
            <a:avLst/>
          </a:prstGeom>
        </p:spPr>
      </p:pic>
      <p:sp>
        <p:nvSpPr>
          <p:cNvPr id="6" name="Left Arrow 5"/>
          <p:cNvSpPr/>
          <p:nvPr/>
        </p:nvSpPr>
        <p:spPr>
          <a:xfrm>
            <a:off x="10372435" y="5985163"/>
            <a:ext cx="923637" cy="54494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5493" y="360940"/>
            <a:ext cx="406400" cy="406400"/>
          </a:xfrm>
          <a:prstGeom prst="rect">
            <a:avLst/>
          </a:prstGeom>
        </p:spPr>
      </p:pic>
    </p:spTree>
    <p:extLst>
      <p:ext uri="{BB962C8B-B14F-4D97-AF65-F5344CB8AC3E}">
        <p14:creationId xmlns:p14="http://schemas.microsoft.com/office/powerpoint/2010/main" val="121240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3139321"/>
          </a:xfrm>
          <a:prstGeom prst="rect">
            <a:avLst/>
          </a:prstGeom>
        </p:spPr>
        <p:txBody>
          <a:bodyPr wrap="square">
            <a:spAutoFit/>
          </a:bodyPr>
          <a:lstStyle/>
          <a:p>
            <a:r>
              <a:rPr lang="en-GB" b="1" dirty="0" smtClean="0">
                <a:solidFill>
                  <a:srgbClr val="FF0000"/>
                </a:solidFill>
              </a:rPr>
              <a:t>How do I withdraw my child?</a:t>
            </a:r>
          </a:p>
          <a:p>
            <a:endParaRPr lang="en-GB" dirty="0" smtClean="0"/>
          </a:p>
          <a:p>
            <a:r>
              <a:rPr lang="en-GB" dirty="0" smtClean="0"/>
              <a:t>If you wish to withdraw your child from the “Making Babies” lesson in year 6 you can request to do this by contacting the office via email. Please tell us why you wish to withdraw your child as we maybe able to provide you with additional information to help reassure you.</a:t>
            </a:r>
          </a:p>
          <a:p>
            <a:endParaRPr lang="en-GB" dirty="0"/>
          </a:p>
          <a:p>
            <a:r>
              <a:rPr lang="en-GB" dirty="0" smtClean="0"/>
              <a:t>If your child is withdrawn from this lesson then additional work will be provide that follows the curriculum being taught at the time. </a:t>
            </a:r>
            <a:endParaRPr lang="en-GB" dirty="0"/>
          </a:p>
          <a:p>
            <a:endParaRPr lang="en-GB" dirty="0" smtClean="0"/>
          </a:p>
          <a:p>
            <a:r>
              <a:rPr lang="en-GB" dirty="0" smtClean="0"/>
              <a:t> </a:t>
            </a:r>
            <a:endParaRPr lang="en-GB" dirty="0"/>
          </a:p>
          <a:p>
            <a:endParaRPr lang="en-GB"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8618" y="360160"/>
            <a:ext cx="406400" cy="406400"/>
          </a:xfrm>
          <a:prstGeom prst="rect">
            <a:avLst/>
          </a:prstGeom>
        </p:spPr>
      </p:pic>
    </p:spTree>
    <p:extLst>
      <p:ext uri="{BB962C8B-B14F-4D97-AF65-F5344CB8AC3E}">
        <p14:creationId xmlns:p14="http://schemas.microsoft.com/office/powerpoint/2010/main" val="1162827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8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4247317"/>
          </a:xfrm>
          <a:prstGeom prst="rect">
            <a:avLst/>
          </a:prstGeom>
        </p:spPr>
        <p:txBody>
          <a:bodyPr wrap="square">
            <a:spAutoFit/>
          </a:bodyPr>
          <a:lstStyle/>
          <a:p>
            <a:r>
              <a:rPr lang="en-GB" b="1" dirty="0">
                <a:solidFill>
                  <a:srgbClr val="FF0000"/>
                </a:solidFill>
              </a:rPr>
              <a:t>When will my child’s school be delivering Relationships and Sex Education</a:t>
            </a:r>
            <a:r>
              <a:rPr lang="en-GB" b="1" dirty="0" smtClean="0">
                <a:solidFill>
                  <a:srgbClr val="FF0000"/>
                </a:solidFill>
              </a:rPr>
              <a:t>?</a:t>
            </a:r>
          </a:p>
          <a:p>
            <a:endParaRPr lang="en-GB" dirty="0">
              <a:solidFill>
                <a:srgbClr val="FF0000"/>
              </a:solidFill>
            </a:endParaRPr>
          </a:p>
          <a:p>
            <a:r>
              <a:rPr lang="en-GB" dirty="0" smtClean="0"/>
              <a:t>This is our consultation process: </a:t>
            </a:r>
          </a:p>
          <a:p>
            <a:endParaRPr lang="en-GB" dirty="0" smtClean="0"/>
          </a:p>
          <a:p>
            <a:r>
              <a:rPr lang="en-GB" dirty="0" smtClean="0"/>
              <a:t>If you have any further questions then you can complete a feedback form online found on the school website under the top banner of News and then RSHE.</a:t>
            </a:r>
          </a:p>
          <a:p>
            <a:endParaRPr lang="en-GB" dirty="0"/>
          </a:p>
          <a:p>
            <a:r>
              <a:rPr lang="en-GB" dirty="0" smtClean="0"/>
              <a:t>This policy will also be available for governors, staff and children to consult on. This will shape a well rounded policy and curriculum for Glapton.</a:t>
            </a:r>
          </a:p>
          <a:p>
            <a:endParaRPr lang="en-GB" dirty="0"/>
          </a:p>
          <a:p>
            <a:r>
              <a:rPr lang="en-GB" dirty="0" smtClean="0"/>
              <a:t>Your Deadline to consult on will be March 19</a:t>
            </a:r>
            <a:r>
              <a:rPr lang="en-GB" baseline="30000" dirty="0" smtClean="0"/>
              <a:t>th</a:t>
            </a:r>
            <a:r>
              <a:rPr lang="en-GB" dirty="0" smtClean="0"/>
              <a:t> 2021.</a:t>
            </a:r>
          </a:p>
          <a:p>
            <a:endParaRPr lang="en-GB" dirty="0"/>
          </a:p>
          <a:p>
            <a:endParaRPr lang="en-GB" dirty="0" smtClean="0"/>
          </a:p>
          <a:p>
            <a:r>
              <a:rPr lang="en-GB" dirty="0" smtClean="0"/>
              <a:t> </a:t>
            </a:r>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4036" y="302433"/>
            <a:ext cx="406400" cy="406400"/>
          </a:xfrm>
          <a:prstGeom prst="rect">
            <a:avLst/>
          </a:prstGeom>
        </p:spPr>
      </p:pic>
    </p:spTree>
    <p:extLst>
      <p:ext uri="{BB962C8B-B14F-4D97-AF65-F5344CB8AC3E}">
        <p14:creationId xmlns:p14="http://schemas.microsoft.com/office/powerpoint/2010/main" val="3622347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12159" y="143048"/>
            <a:ext cx="2883334" cy="725170"/>
          </a:xfrm>
          <a:prstGeom prst="rect">
            <a:avLst/>
          </a:prstGeom>
        </p:spPr>
      </p:pic>
      <p:sp>
        <p:nvSpPr>
          <p:cNvPr id="3" name="Rectangle 2"/>
          <p:cNvSpPr/>
          <p:nvPr/>
        </p:nvSpPr>
        <p:spPr>
          <a:xfrm>
            <a:off x="1043706" y="868218"/>
            <a:ext cx="10825019" cy="5816977"/>
          </a:xfrm>
          <a:prstGeom prst="rect">
            <a:avLst/>
          </a:prstGeom>
        </p:spPr>
        <p:txBody>
          <a:bodyPr wrap="square">
            <a:spAutoFit/>
          </a:bodyPr>
          <a:lstStyle/>
          <a:p>
            <a:r>
              <a:rPr lang="en-GB" sz="1600" b="1" dirty="0">
                <a:solidFill>
                  <a:srgbClr val="FF0000"/>
                </a:solidFill>
              </a:rPr>
              <a:t>What can I do to support my child’s learning at home?</a:t>
            </a:r>
            <a:endParaRPr lang="en-GB" sz="1600" dirty="0">
              <a:solidFill>
                <a:srgbClr val="FF0000"/>
              </a:solidFill>
            </a:endParaRPr>
          </a:p>
          <a:p>
            <a:r>
              <a:rPr lang="en-GB" sz="1600" dirty="0"/>
              <a:t>The statutory guidance is clear in recognising that a parent/carer is a child’s primary educator in these matters. There are a many things you can do to support your child’s understanding and encourage them to ask questions.  Here are </a:t>
            </a:r>
            <a:r>
              <a:rPr lang="en-GB" sz="1600" dirty="0" smtClean="0"/>
              <a:t>some:</a:t>
            </a:r>
          </a:p>
          <a:p>
            <a:endParaRPr lang="en-GB" sz="1600" dirty="0"/>
          </a:p>
          <a:p>
            <a:pPr marL="285750" lvl="0" indent="-285750">
              <a:buFont typeface="Arial" panose="020B0604020202020204" pitchFamily="34" charset="0"/>
              <a:buChar char="•"/>
            </a:pPr>
            <a:r>
              <a:rPr lang="en-GB" sz="1600" dirty="0"/>
              <a:t>If you feel it is time to talk to your child about growing up and the changes they are likely to experience it’s best to offer it in small chunks, rather than do it in one go, often known as ‘The Talk’. This gives children time to digest the new information and ask you further questions as they develop more understanding</a:t>
            </a:r>
            <a:r>
              <a:rPr lang="en-GB" sz="1600" dirty="0" smtClean="0"/>
              <a:t>.</a:t>
            </a:r>
          </a:p>
          <a:p>
            <a:pPr lvl="0"/>
            <a:r>
              <a:rPr lang="en-GB" sz="1600" dirty="0" smtClean="0"/>
              <a:t> </a:t>
            </a:r>
            <a:endParaRPr lang="en-GB" sz="1600" dirty="0"/>
          </a:p>
          <a:p>
            <a:pPr marL="285750" lvl="0" indent="-285750">
              <a:buFont typeface="Arial" panose="020B0604020202020204" pitchFamily="34" charset="0"/>
              <a:buChar char="•"/>
            </a:pPr>
            <a:r>
              <a:rPr lang="en-GB" sz="1600" dirty="0"/>
              <a:t>If your child asks you questions try to stay calm, and not worry if you don’t know the answer. There are plenty of websites that you can use together to help you find the answers to their questions in a factual, honest, age appropriate way (see details below for resources on our website</a:t>
            </a:r>
            <a:r>
              <a:rPr lang="en-GB" sz="1600" dirty="0" smtClean="0"/>
              <a:t>).</a:t>
            </a:r>
          </a:p>
          <a:p>
            <a:pPr lvl="0"/>
            <a:endParaRPr lang="en-GB" sz="1600" dirty="0"/>
          </a:p>
          <a:p>
            <a:pPr marL="285750" lvl="0" indent="-285750">
              <a:buFont typeface="Arial" panose="020B0604020202020204" pitchFamily="34" charset="0"/>
              <a:buChar char="•"/>
            </a:pPr>
            <a:r>
              <a:rPr lang="en-GB" sz="1600" dirty="0"/>
              <a:t>Use everyday opportunities to bring up the topic; things you see on TV or hear on the radio can be great conversation starters to talk about topics such as relationships, sex and body image. Reading books with your child is also a great way of introducing topics and helping children to understand themselves, their bodies and the world around them. </a:t>
            </a:r>
            <a:endParaRPr lang="en-GB" sz="1600" dirty="0" smtClean="0"/>
          </a:p>
          <a:p>
            <a:pPr lvl="0"/>
            <a:endParaRPr lang="en-GB" sz="1600" dirty="0"/>
          </a:p>
          <a:p>
            <a:pPr marL="285750" lvl="0" indent="-285750">
              <a:buFont typeface="Arial" panose="020B0604020202020204" pitchFamily="34" charset="0"/>
              <a:buChar char="•"/>
            </a:pPr>
            <a:r>
              <a:rPr lang="en-GB" sz="1600" dirty="0"/>
              <a:t>If you do have family names for genitals, ensure your child also knows their scientific names too. Nobody likes to think their child is at risk of abuse, but knowing the correct words for their genitals will help them report abuse if it did ever happen. </a:t>
            </a:r>
            <a:endParaRPr lang="en-GB" sz="1600" dirty="0" smtClean="0"/>
          </a:p>
          <a:p>
            <a:pPr lvl="0"/>
            <a:endParaRPr lang="en-GB" sz="1600" dirty="0"/>
          </a:p>
          <a:p>
            <a:pPr marL="285750" lvl="0" indent="-285750">
              <a:buFont typeface="Arial" panose="020B0604020202020204" pitchFamily="34" charset="0"/>
              <a:buChar char="•"/>
            </a:pPr>
            <a:r>
              <a:rPr lang="en-GB" sz="1600" dirty="0"/>
              <a:t>By showing your child that you are comfortable with them asking you questions now, you are helping to develop a relationship with them where they can seek your advice and support in their adolescent years</a:t>
            </a:r>
            <a:r>
              <a:rPr lang="en-GB" dirty="0"/>
              <a:t>.</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5493" y="371763"/>
            <a:ext cx="406400" cy="406400"/>
          </a:xfrm>
          <a:prstGeom prst="rect">
            <a:avLst/>
          </a:prstGeom>
        </p:spPr>
      </p:pic>
    </p:spTree>
    <p:extLst>
      <p:ext uri="{BB962C8B-B14F-4D97-AF65-F5344CB8AC3E}">
        <p14:creationId xmlns:p14="http://schemas.microsoft.com/office/powerpoint/2010/main" val="2804514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5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3043" y="61699"/>
            <a:ext cx="2883334" cy="725170"/>
          </a:xfrm>
          <a:prstGeom prst="rect">
            <a:avLst/>
          </a:prstGeom>
        </p:spPr>
      </p:pic>
      <p:sp>
        <p:nvSpPr>
          <p:cNvPr id="3" name="Rectangle 2"/>
          <p:cNvSpPr/>
          <p:nvPr/>
        </p:nvSpPr>
        <p:spPr>
          <a:xfrm>
            <a:off x="1043706" y="868218"/>
            <a:ext cx="10825019" cy="892552"/>
          </a:xfrm>
          <a:prstGeom prst="rect">
            <a:avLst/>
          </a:prstGeom>
        </p:spPr>
        <p:txBody>
          <a:bodyPr wrap="square">
            <a:spAutoFit/>
          </a:bodyPr>
          <a:lstStyle/>
          <a:p>
            <a:r>
              <a:rPr lang="en-GB" sz="1600" b="1" dirty="0" smtClean="0">
                <a:solidFill>
                  <a:srgbClr val="FF0000"/>
                </a:solidFill>
              </a:rPr>
              <a:t>Other Resource Examples:</a:t>
            </a:r>
          </a:p>
          <a:p>
            <a:endParaRPr lang="en-GB" dirty="0"/>
          </a:p>
          <a:p>
            <a:endParaRPr lang="en-GB" dirty="0"/>
          </a:p>
        </p:txBody>
      </p:sp>
      <p:pic>
        <p:nvPicPr>
          <p:cNvPr id="4" name="Picture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336" y="2054225"/>
            <a:ext cx="6103628" cy="4411230"/>
          </a:xfrm>
          <a:prstGeom prst="rect">
            <a:avLst/>
          </a:prstGeom>
        </p:spPr>
      </p:pic>
      <p:sp>
        <p:nvSpPr>
          <p:cNvPr id="5" name="Rounded Rectangular Callout 4"/>
          <p:cNvSpPr/>
          <p:nvPr/>
        </p:nvSpPr>
        <p:spPr>
          <a:xfrm>
            <a:off x="4468641" y="908916"/>
            <a:ext cx="1548323" cy="1145309"/>
          </a:xfrm>
          <a:prstGeom prst="wedgeRoundRectCallout">
            <a:avLst>
              <a:gd name="adj1" fmla="val -69646"/>
              <a:gd name="adj2" fmla="val 57031"/>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dirty="0" smtClean="0"/>
              <a:t>“I can eat a Rainbow” Lesson from Year 1. Healthy Eating.</a:t>
            </a:r>
            <a:endParaRPr lang="en-GB" sz="1400" dirty="0"/>
          </a:p>
        </p:txBody>
      </p:sp>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5443" y="2054225"/>
            <a:ext cx="4080782" cy="4202761"/>
          </a:xfrm>
          <a:prstGeom prst="rect">
            <a:avLst/>
          </a:prstGeom>
        </p:spPr>
      </p:pic>
      <p:sp>
        <p:nvSpPr>
          <p:cNvPr id="7" name="Rounded Rectangular Callout 6"/>
          <p:cNvSpPr/>
          <p:nvPr/>
        </p:nvSpPr>
        <p:spPr>
          <a:xfrm>
            <a:off x="9515874" y="385105"/>
            <a:ext cx="1760759" cy="1375665"/>
          </a:xfrm>
          <a:prstGeom prst="wedgeRoundRectCallout">
            <a:avLst>
              <a:gd name="adj1" fmla="val -19812"/>
              <a:gd name="adj2" fmla="val 64417"/>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dirty="0" smtClean="0"/>
              <a:t>Year 2</a:t>
            </a:r>
          </a:p>
          <a:p>
            <a:pPr algn="ctr"/>
            <a:r>
              <a:rPr lang="en-GB" sz="1400" dirty="0" smtClean="0"/>
              <a:t>A bullying cartoon that explores what to do when you think you are being bullied</a:t>
            </a:r>
            <a:r>
              <a:rPr lang="en-GB" sz="1600" dirty="0" smtClean="0"/>
              <a:t>.</a:t>
            </a:r>
            <a:endParaRPr lang="en-GB" sz="1600" dirty="0"/>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57096" y="355789"/>
            <a:ext cx="406400" cy="406400"/>
          </a:xfrm>
          <a:prstGeom prst="rect">
            <a:avLst/>
          </a:prstGeom>
        </p:spPr>
      </p:pic>
    </p:spTree>
    <p:extLst>
      <p:ext uri="{BB962C8B-B14F-4D97-AF65-F5344CB8AC3E}">
        <p14:creationId xmlns:p14="http://schemas.microsoft.com/office/powerpoint/2010/main" val="2004296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93"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3043" y="61699"/>
            <a:ext cx="2883334" cy="725170"/>
          </a:xfrm>
          <a:prstGeom prst="rect">
            <a:avLst/>
          </a:prstGeom>
        </p:spPr>
      </p:pic>
      <p:sp>
        <p:nvSpPr>
          <p:cNvPr id="3" name="Rectangle 2"/>
          <p:cNvSpPr/>
          <p:nvPr/>
        </p:nvSpPr>
        <p:spPr>
          <a:xfrm>
            <a:off x="1043706" y="868218"/>
            <a:ext cx="10825019" cy="892552"/>
          </a:xfrm>
          <a:prstGeom prst="rect">
            <a:avLst/>
          </a:prstGeom>
        </p:spPr>
        <p:txBody>
          <a:bodyPr wrap="square">
            <a:spAutoFit/>
          </a:bodyPr>
          <a:lstStyle/>
          <a:p>
            <a:r>
              <a:rPr lang="en-GB" sz="1600" b="1" dirty="0" smtClean="0">
                <a:solidFill>
                  <a:srgbClr val="FF0000"/>
                </a:solidFill>
              </a:rPr>
              <a:t>Other Resource Examples:</a:t>
            </a:r>
          </a:p>
          <a:p>
            <a:endParaRPr lang="en-GB" dirty="0"/>
          </a:p>
          <a:p>
            <a:endParaRPr lang="en-GB" dirty="0"/>
          </a:p>
        </p:txBody>
      </p:sp>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933" y="1694626"/>
            <a:ext cx="5320149" cy="4882332"/>
          </a:xfrm>
          <a:prstGeom prst="rect">
            <a:avLst/>
          </a:prstGeom>
        </p:spPr>
      </p:pic>
      <p:sp>
        <p:nvSpPr>
          <p:cNvPr id="9" name="Rounded Rectangular Callout 8"/>
          <p:cNvSpPr/>
          <p:nvPr/>
        </p:nvSpPr>
        <p:spPr>
          <a:xfrm>
            <a:off x="8553632" y="198448"/>
            <a:ext cx="1740749" cy="1414829"/>
          </a:xfrm>
          <a:prstGeom prst="wedgeRoundRectCallout">
            <a:avLst>
              <a:gd name="adj1" fmla="val 11834"/>
              <a:gd name="adj2" fmla="val 80783"/>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dirty="0" smtClean="0"/>
              <a:t>Year 4</a:t>
            </a:r>
          </a:p>
          <a:p>
            <a:pPr algn="ctr"/>
            <a:r>
              <a:rPr lang="en-GB" sz="1400" dirty="0" smtClean="0"/>
              <a:t>Ok and Not Ok!</a:t>
            </a:r>
          </a:p>
          <a:p>
            <a:pPr algn="ctr"/>
            <a:r>
              <a:rPr lang="en-GB" sz="1400" dirty="0" smtClean="0"/>
              <a:t>Relationships and the way we talk to each other.</a:t>
            </a:r>
            <a:endParaRPr lang="en-GB" sz="1400" dirty="0"/>
          </a:p>
        </p:txBody>
      </p:sp>
      <p:sp>
        <p:nvSpPr>
          <p:cNvPr id="14" name="Rounded Rectangular Callout 13"/>
          <p:cNvSpPr/>
          <p:nvPr/>
        </p:nvSpPr>
        <p:spPr>
          <a:xfrm>
            <a:off x="4066377" y="264479"/>
            <a:ext cx="2556095" cy="1508271"/>
          </a:xfrm>
          <a:prstGeom prst="wedgeRoundRectCallout">
            <a:avLst>
              <a:gd name="adj1" fmla="val -45369"/>
              <a:gd name="adj2" fmla="val 92783"/>
              <a:gd name="adj3" fmla="val 1666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r>
              <a:rPr lang="en-GB" sz="1400" dirty="0" smtClean="0"/>
              <a:t>Year 3</a:t>
            </a:r>
          </a:p>
          <a:p>
            <a:pPr algn="ctr"/>
            <a:r>
              <a:rPr lang="en-GB" sz="1400" dirty="0" smtClean="0"/>
              <a:t>Risk or Danger!</a:t>
            </a:r>
          </a:p>
          <a:p>
            <a:pPr algn="ctr"/>
            <a:r>
              <a:rPr lang="en-GB" sz="1400" dirty="0" smtClean="0"/>
              <a:t>This helps the children what is a risk and what is a danger and how to deal with these scenarios.</a:t>
            </a:r>
            <a:endParaRPr lang="en-GB" sz="1400" dirty="0"/>
          </a:p>
        </p:txBody>
      </p:sp>
      <p:pic>
        <p:nvPicPr>
          <p:cNvPr id="15" name="Picture 14"/>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16131" y="2164053"/>
            <a:ext cx="5540084" cy="4372175"/>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64456" y="702662"/>
            <a:ext cx="406400" cy="406400"/>
          </a:xfrm>
          <a:prstGeom prst="rect">
            <a:avLst/>
          </a:prstGeom>
        </p:spPr>
      </p:pic>
    </p:spTree>
    <p:extLst>
      <p:ext uri="{BB962C8B-B14F-4D97-AF65-F5344CB8AC3E}">
        <p14:creationId xmlns:p14="http://schemas.microsoft.com/office/powerpoint/2010/main" val="2042955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8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0</TotalTime>
  <Words>1202</Words>
  <Application>Microsoft Office PowerPoint</Application>
  <PresentationFormat>Widescreen</PresentationFormat>
  <Paragraphs>83</Paragraphs>
  <Slides>11</Slides>
  <Notes>0</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Franklin Gothic Book</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Payne</dc:creator>
  <cp:lastModifiedBy>Barry Payne</cp:lastModifiedBy>
  <cp:revision>1</cp:revision>
  <dcterms:created xsi:type="dcterms:W3CDTF">2021-03-04T22:39:45Z</dcterms:created>
  <dcterms:modified xsi:type="dcterms:W3CDTF">2021-03-04T22:40:16Z</dcterms:modified>
</cp:coreProperties>
</file>